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0E54FE-2B4A-4024-8236-89809FB77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F84B6-78A7-46A4-8E38-81FED748F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CC43-3139-4E95-A397-392E112CE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6F048-BC34-4791-8ED4-2F1F07289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E4086-C826-4D6B-8CAE-468340192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B5D77-F1A8-4C75-908A-AC73CE372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09EE3-9793-47CD-9CBA-C50B16FCC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9441A-4DA8-4303-A6AA-20BE067E4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0E56C-D7D2-499D-9B59-35C86C467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B6AC1-B57B-48A2-8D6A-721733A3A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9CC0-4496-4B37-8818-57FFAB730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69A77B2-20FE-4D9C-9ACB-150A019325C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Kegawatdaruratan Psikiatri &amp; Tatalaksana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 indent="282575"/>
            <a:r>
              <a:rPr lang="en-US"/>
              <a:t>Dr Oely Mardi Santoso SpKJ</a:t>
            </a:r>
          </a:p>
          <a:p>
            <a:pPr marL="457200" lvl="1" indent="0"/>
            <a:r>
              <a:rPr lang="en-US" sz="2000"/>
              <a:t> Dosen FK UKRIDA</a:t>
            </a:r>
          </a:p>
          <a:p>
            <a:pPr marL="457200" lvl="1" indent="0"/>
            <a:r>
              <a:rPr lang="en-US" sz="2000"/>
              <a:t> Psikiater RS Omni Medical Center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Hal yang perlu diperhatikan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93875"/>
            <a:ext cx="8229600" cy="4530725"/>
          </a:xfrm>
        </p:spPr>
        <p:txBody>
          <a:bodyPr/>
          <a:lstStyle/>
          <a:p>
            <a:r>
              <a:rPr lang="en-US" sz="2600">
                <a:sym typeface="Wingdings" pitchFamily="2" charset="2"/>
              </a:rPr>
              <a:t>Adanya ide-ide kekerasan disertai rencana dan sarana yang tersedia</a:t>
            </a:r>
          </a:p>
          <a:p>
            <a:r>
              <a:rPr lang="en-US" sz="2600">
                <a:sym typeface="Wingdings" pitchFamily="2" charset="2"/>
              </a:rPr>
              <a:t>Adanya riwayat kekerasan sebelumnya</a:t>
            </a:r>
          </a:p>
          <a:p>
            <a:r>
              <a:rPr lang="en-US" sz="2600">
                <a:sym typeface="Wingdings" pitchFamily="2" charset="2"/>
              </a:rPr>
              <a:t>Adanya riwayat gangguan impuls termasuk penjudi, pemabuk, penyalahgunaan zat psikoaktif,percobaan bunuh diri ataupun melukai diri sendiri, Psikosis.</a:t>
            </a:r>
          </a:p>
          <a:p>
            <a:r>
              <a:rPr lang="en-US" sz="2600">
                <a:sym typeface="Wingdings" pitchFamily="2" charset="2"/>
              </a:rPr>
              <a:t>Adanya masalah dalam kehidupan pribadi yang nyata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Dokter keluarga/dokter umum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Masalah fisik? </a:t>
            </a:r>
            <a:r>
              <a:rPr lang="en-US" sz="2200">
                <a:sym typeface="Wingdings" pitchFamily="2" charset="2"/>
              </a:rPr>
              <a:t> Rujuk RS yang lengkap fasilitasnya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Masalah mental?  Rujuk ke RS Jiwa/perawatan jiwa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Jika kondisi gaduh gelisah murni karena masalah mental tidak terlalu berat &amp; cukup kooperatif dapat diberikan: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Haloperidol 0,5 – 1,5mg 3x/h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Chorpromazine 25 mg 3x/h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Diazepam 2,5 - 5mg 3x/h atau lorazepam 0,5 – 1mg 3x/h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Risperidone 0,5 - 1mg 2x/h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Olanzepine 5mg 1x/h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Quetiapin 25mg 2x/h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Clozapin 25mg 2x/h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Anipriparole 10mg 1x/h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K.I: antipsikotik untuk pasien trauma kepala  rujuk RSU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81175" y="2708275"/>
            <a:ext cx="5581650" cy="1444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8000" kern="10" spc="-8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Pengertian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r>
              <a:rPr lang="en-US" sz="2600"/>
              <a:t>Kedaruratan Psikiatri </a:t>
            </a:r>
            <a:r>
              <a:rPr lang="en-US" sz="2600">
                <a:sym typeface="Wingdings" pitchFamily="2" charset="2"/>
              </a:rPr>
              <a:t> </a:t>
            </a:r>
            <a:r>
              <a:rPr lang="en-US" sz="2600">
                <a:cs typeface="Times New Roman" pitchFamily="18" charset="0"/>
                <a:sym typeface="Wingdings" pitchFamily="2" charset="2"/>
              </a:rPr>
              <a:t>Adalah tiap gangguan pada pikiran, perasaan dan tindakan seseorang yang memerlukan intervensi terapeutik segera</a:t>
            </a:r>
          </a:p>
          <a:p>
            <a:r>
              <a:rPr lang="en-US" sz="2600">
                <a:cs typeface="Times New Roman" pitchFamily="18" charset="0"/>
                <a:sym typeface="Wingdings" pitchFamily="2" charset="2"/>
              </a:rPr>
              <a:t>Diantaranya yang sering adalah</a:t>
            </a:r>
          </a:p>
          <a:p>
            <a:pPr lvl="1"/>
            <a:r>
              <a:rPr lang="en-US" sz="2000" i="1">
                <a:cs typeface="Times New Roman" pitchFamily="18" charset="0"/>
                <a:sym typeface="Wingdings" pitchFamily="2" charset="2"/>
              </a:rPr>
              <a:t>SUICIDE </a:t>
            </a:r>
            <a:r>
              <a:rPr lang="en-US" sz="2000">
                <a:cs typeface="Times New Roman" pitchFamily="18" charset="0"/>
                <a:sym typeface="Wingdings" pitchFamily="2" charset="2"/>
              </a:rPr>
              <a:t> (BUNUH DIRI)</a:t>
            </a:r>
            <a:r>
              <a:rPr lang="en-US" sz="2000">
                <a:sym typeface="Wingdings" pitchFamily="2" charset="2"/>
              </a:rPr>
              <a:t> </a:t>
            </a:r>
          </a:p>
          <a:p>
            <a:pPr lvl="1"/>
            <a:r>
              <a:rPr lang="en-US" sz="2000">
                <a:sym typeface="Wingdings" pitchFamily="2" charset="2"/>
              </a:rPr>
              <a:t> </a:t>
            </a:r>
            <a:r>
              <a:rPr lang="en-US" sz="2000" i="1">
                <a:cs typeface="Times New Roman" pitchFamily="18" charset="0"/>
                <a:sym typeface="Wingdings" pitchFamily="2" charset="2"/>
              </a:rPr>
              <a:t>VIOLENCE AND ASSAULTIVE BEHAVIOR</a:t>
            </a:r>
            <a:r>
              <a:rPr lang="en-US" sz="2000">
                <a:cs typeface="Times New Roman" pitchFamily="18" charset="0"/>
                <a:sym typeface="Wingdings" pitchFamily="2" charset="2"/>
              </a:rPr>
              <a:t>  (PERILAKU KEKERASAN DAN MENYERANG).</a:t>
            </a:r>
            <a:r>
              <a:rPr lang="en-US" sz="200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Bunuh diri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cs typeface="Times New Roman" pitchFamily="18" charset="0"/>
                <a:sym typeface="Wingdings" pitchFamily="2" charset="2"/>
              </a:rPr>
              <a:t>Di Amerika tiap tahun kasus bunuh diri yang berhasil mencapai 30.000 orang per tahun</a:t>
            </a:r>
            <a:r>
              <a:rPr lang="en-US" sz="2400">
                <a:sym typeface="Wingdings" pitchFamily="2" charset="2"/>
              </a:rPr>
              <a:t>   yang mencoba bunuh diri sekitar 8 – 10x</a:t>
            </a:r>
            <a:endParaRPr lang="en-US" sz="2400">
              <a:cs typeface="Times New Roman" pitchFamily="18" charset="0"/>
              <a:sym typeface="Wingdings" pitchFamily="2" charset="2"/>
            </a:endParaRPr>
          </a:p>
          <a:p>
            <a:r>
              <a:rPr lang="en-US" sz="2400">
                <a:cs typeface="Times New Roman" pitchFamily="18" charset="0"/>
                <a:sym typeface="Wingdings" pitchFamily="2" charset="2"/>
              </a:rPr>
              <a:t>Di Indonesia belum ada data</a:t>
            </a:r>
          </a:p>
          <a:p>
            <a:r>
              <a:rPr lang="en-US" sz="2400">
                <a:cs typeface="Times New Roman" pitchFamily="18" charset="0"/>
                <a:sym typeface="Wingdings" pitchFamily="2" charset="2"/>
              </a:rPr>
              <a:t>Literatur menunjukkan  </a:t>
            </a:r>
            <a:r>
              <a:rPr lang="en-US" sz="2400">
                <a:sym typeface="Wingdings" pitchFamily="2" charset="2"/>
              </a:rPr>
              <a:t>95% kasus bunuh diri berkaitan dengan masalah kesehatan jiwa diantaranya </a:t>
            </a:r>
          </a:p>
          <a:p>
            <a:pPr lvl="1"/>
            <a:r>
              <a:rPr lang="en-US" sz="2200">
                <a:sym typeface="Wingdings" pitchFamily="2" charset="2"/>
              </a:rPr>
              <a:t>80% Depresi </a:t>
            </a:r>
          </a:p>
          <a:p>
            <a:pPr lvl="1"/>
            <a:r>
              <a:rPr lang="en-US" sz="2200">
                <a:sym typeface="Wingdings" pitchFamily="2" charset="2"/>
              </a:rPr>
              <a:t>10% Skizofrenia </a:t>
            </a:r>
          </a:p>
          <a:p>
            <a:pPr lvl="1"/>
            <a:r>
              <a:rPr lang="en-US" sz="2200">
                <a:sym typeface="Wingdings" pitchFamily="2" charset="2"/>
              </a:rPr>
              <a:t>5% Dementia/Delirium</a:t>
            </a:r>
          </a:p>
          <a:p>
            <a:pPr lvl="1"/>
            <a:r>
              <a:rPr lang="en-US" sz="2200">
                <a:sym typeface="Wingdings" pitchFamily="2" charset="2"/>
              </a:rPr>
              <a:t>5% diagnosa ganda yang berkaitan dengan Ketergantungan Alkohol</a:t>
            </a:r>
            <a:r>
              <a:rPr lang="en-US" sz="240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064125"/>
          </a:xfrm>
        </p:spPr>
        <p:txBody>
          <a:bodyPr/>
          <a:lstStyle/>
          <a:p>
            <a:r>
              <a:rPr lang="en-US" sz="2600"/>
              <a:t>Menurut </a:t>
            </a:r>
            <a:r>
              <a:rPr lang="en-US" sz="2600" i="1"/>
              <a:t>Adam.K </a:t>
            </a:r>
            <a:r>
              <a:rPr lang="en-US" sz="2600"/>
              <a:t> mereka yang mempunyai resiko tinggi untuk terjadinya bunuh diri adalah</a:t>
            </a:r>
            <a:r>
              <a:rPr lang="en-US" sz="2800"/>
              <a:t> </a:t>
            </a:r>
          </a:p>
          <a:p>
            <a:pPr lvl="1"/>
            <a:r>
              <a:rPr lang="en-US" sz="2300"/>
              <a:t>Pria</a:t>
            </a:r>
          </a:p>
          <a:p>
            <a:pPr lvl="1"/>
            <a:r>
              <a:rPr lang="en-US" sz="2300"/>
              <a:t>usia diatas 45 tahun </a:t>
            </a:r>
          </a:p>
          <a:p>
            <a:pPr lvl="1"/>
            <a:r>
              <a:rPr lang="en-US" sz="2300"/>
              <a:t>tidak bekerja </a:t>
            </a:r>
          </a:p>
          <a:p>
            <a:pPr lvl="1"/>
            <a:r>
              <a:rPr lang="en-US" sz="2300"/>
              <a:t>bercerai atau ditinggal mati pasangan hidupnya </a:t>
            </a:r>
          </a:p>
          <a:p>
            <a:pPr lvl="1"/>
            <a:r>
              <a:rPr lang="en-US" sz="2300"/>
              <a:t>mempunyai riwayat keluarga yang bermasalah</a:t>
            </a:r>
          </a:p>
          <a:p>
            <a:pPr lvl="1"/>
            <a:r>
              <a:rPr lang="en-US" sz="2300"/>
              <a:t>mempunyai penyakit fisik kronis</a:t>
            </a:r>
          </a:p>
          <a:p>
            <a:pPr lvl="1"/>
            <a:r>
              <a:rPr lang="en-US" sz="2300"/>
              <a:t>mempunyai gangguan kesehatan jiwa</a:t>
            </a:r>
          </a:p>
          <a:p>
            <a:pPr lvl="1"/>
            <a:r>
              <a:rPr lang="en-US" sz="2300"/>
              <a:t>Hubungan sosial yang buruk baik terhadap keluarga/lingkungan </a:t>
            </a:r>
          </a:p>
          <a:p>
            <a:pPr lvl="1"/>
            <a:r>
              <a:rPr lang="en-US" sz="2300"/>
              <a:t>cenderung mengisolasi diri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3200"/>
              <a:t>Hal-hal yang perlu diperhatikan untuk menduga adanya resiko bunuh diri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530725"/>
          </a:xfrm>
        </p:spPr>
        <p:txBody>
          <a:bodyPr/>
          <a:lstStyle/>
          <a:p>
            <a:r>
              <a:rPr lang="en-US" sz="2200">
                <a:sym typeface="Wingdings" pitchFamily="2" charset="2"/>
              </a:rPr>
              <a:t>Adanya ide bunuh diri/percobaan bunuh diri sebelumnya </a:t>
            </a:r>
          </a:p>
          <a:p>
            <a:r>
              <a:rPr lang="en-US" sz="2200">
                <a:sym typeface="Wingdings" pitchFamily="2" charset="2"/>
              </a:rPr>
              <a:t>Adanya kecemasan yang tinggi, depresi yang dalam &amp; kelelahan</a:t>
            </a:r>
          </a:p>
          <a:p>
            <a:r>
              <a:rPr lang="en-US" sz="2200">
                <a:sym typeface="Wingdings" pitchFamily="2" charset="2"/>
              </a:rPr>
              <a:t>Adanya ide bunuh diri yang diucapkan</a:t>
            </a:r>
          </a:p>
          <a:p>
            <a:r>
              <a:rPr lang="en-US" sz="2200">
                <a:sym typeface="Wingdings" pitchFamily="2" charset="2"/>
              </a:rPr>
              <a:t>Ketersediaannya alat atau cara untuk bunuh diri</a:t>
            </a:r>
          </a:p>
          <a:p>
            <a:r>
              <a:rPr lang="en-US" sz="2200">
                <a:sym typeface="Wingdings" pitchFamily="2" charset="2"/>
              </a:rPr>
              <a:t>Mempersiapkan warisan terutama pada pasien depresi yang agitatif</a:t>
            </a:r>
          </a:p>
          <a:p>
            <a:r>
              <a:rPr lang="en-US" sz="2200">
                <a:sym typeface="Wingdings" pitchFamily="2" charset="2"/>
              </a:rPr>
              <a:t>Adanya krisis dalam kehidupan baik fisik maupun mental </a:t>
            </a:r>
          </a:p>
          <a:p>
            <a:r>
              <a:rPr lang="en-US" sz="2200">
                <a:sym typeface="Wingdings" pitchFamily="2" charset="2"/>
              </a:rPr>
              <a:t>Adanya riwayat keluarga yang melakukan bunuh diri</a:t>
            </a:r>
          </a:p>
          <a:p>
            <a:r>
              <a:rPr lang="en-US" sz="2200">
                <a:sym typeface="Wingdings" pitchFamily="2" charset="2"/>
              </a:rPr>
              <a:t>Adanya kecemasan terhadap keluarga jika terjadi  bunuh diri </a:t>
            </a:r>
          </a:p>
          <a:p>
            <a:r>
              <a:rPr lang="en-US" sz="2200">
                <a:sym typeface="Wingdings" pitchFamily="2" charset="2"/>
              </a:rPr>
              <a:t>Adanya keputus-asaan yang mendalam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Tatalaksana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r>
              <a:rPr lang="en-US" sz="2400"/>
              <a:t>Pencegahan yang utama</a:t>
            </a:r>
          </a:p>
          <a:p>
            <a:r>
              <a:rPr lang="en-US" sz="2400"/>
              <a:t>Hospitalisasi tergantung</a:t>
            </a:r>
          </a:p>
          <a:p>
            <a:pPr lvl="1"/>
            <a:r>
              <a:rPr lang="en-US" sz="2200">
                <a:sym typeface="Wingdings" pitchFamily="2" charset="2"/>
              </a:rPr>
              <a:t>Diagnosis </a:t>
            </a:r>
          </a:p>
          <a:p>
            <a:pPr lvl="1"/>
            <a:r>
              <a:rPr lang="en-US" sz="2200">
                <a:sym typeface="Wingdings" pitchFamily="2" charset="2"/>
              </a:rPr>
              <a:t>Beratnya Depresi</a:t>
            </a:r>
          </a:p>
          <a:p>
            <a:pPr lvl="1"/>
            <a:r>
              <a:rPr lang="en-US" sz="2200">
                <a:sym typeface="Wingdings" pitchFamily="2" charset="2"/>
              </a:rPr>
              <a:t>Kuatnya ide bunuh diri</a:t>
            </a:r>
          </a:p>
          <a:p>
            <a:pPr lvl="1"/>
            <a:r>
              <a:rPr lang="en-US" sz="2200">
                <a:sym typeface="Wingdings" pitchFamily="2" charset="2"/>
              </a:rPr>
              <a:t>Kemampuan pasien dan keluarga mengatasi masalahnya</a:t>
            </a:r>
          </a:p>
          <a:p>
            <a:pPr lvl="1"/>
            <a:r>
              <a:rPr lang="en-US" sz="2200">
                <a:sym typeface="Wingdings" pitchFamily="2" charset="2"/>
              </a:rPr>
              <a:t>Keadaan kehidupan pasien</a:t>
            </a:r>
          </a:p>
          <a:p>
            <a:pPr lvl="1"/>
            <a:r>
              <a:rPr lang="en-US" sz="2200">
                <a:sym typeface="Wingdings" pitchFamily="2" charset="2"/>
              </a:rPr>
              <a:t>Tersedianya support sosial bagi pasien</a:t>
            </a:r>
          </a:p>
          <a:p>
            <a:pPr lvl="1"/>
            <a:r>
              <a:rPr lang="en-US" sz="2200">
                <a:sym typeface="Wingdings" pitchFamily="2" charset="2"/>
              </a:rPr>
              <a:t>Ada tidaknya faktor resiko bunuh diri pada saat kejadian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Tindakan awal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r>
              <a:rPr lang="en-US" sz="2600">
                <a:cs typeface="Times New Roman" pitchFamily="18" charset="0"/>
                <a:sym typeface="Wingdings" pitchFamily="2" charset="2"/>
              </a:rPr>
              <a:t>DOKTER KELUARGA /UMUM</a:t>
            </a:r>
            <a:r>
              <a:rPr lang="en-US" sz="2600">
                <a:sym typeface="Wingdings" pitchFamily="2" charset="2"/>
              </a:rPr>
              <a:t> </a:t>
            </a:r>
          </a:p>
          <a:p>
            <a:pPr lvl="1"/>
            <a:r>
              <a:rPr lang="en-US" sz="2400">
                <a:sym typeface="Wingdings" pitchFamily="2" charset="2"/>
              </a:rPr>
              <a:t>Lakukan pertolongan pertama jika diperlukan</a:t>
            </a:r>
          </a:p>
          <a:p>
            <a:pPr lvl="1"/>
            <a:r>
              <a:rPr lang="en-US" sz="2400">
                <a:sym typeface="Wingdings" pitchFamily="2" charset="2"/>
              </a:rPr>
              <a:t>Berikan penjelasan ke keluarga pasien tentang kondisinya</a:t>
            </a:r>
          </a:p>
          <a:p>
            <a:pPr lvl="1"/>
            <a:r>
              <a:rPr lang="en-US" sz="2400">
                <a:sym typeface="Wingdings" pitchFamily="2" charset="2"/>
              </a:rPr>
              <a:t>Rujuk pasien ke RS terdekat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4000"/>
              <a:t>Perilaku kekerasan &amp; menyerang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r>
              <a:rPr lang="en-US" sz="2600"/>
              <a:t>Paling penting tentukan: </a:t>
            </a:r>
          </a:p>
          <a:p>
            <a:pPr lvl="1">
              <a:buFont typeface="Wingdings" pitchFamily="2" charset="2"/>
              <a:buNone/>
            </a:pPr>
            <a:r>
              <a:rPr lang="en-US" sz="2300">
                <a:sym typeface="Wingdings" pitchFamily="2" charset="2"/>
              </a:rPr>
              <a:t>Gangguan Fisik?      Gangguan Mental?</a:t>
            </a:r>
          </a:p>
          <a:p>
            <a:r>
              <a:rPr lang="en-US" sz="2600">
                <a:sym typeface="Wingdings" pitchFamily="2" charset="2"/>
              </a:rPr>
              <a:t>Mental</a:t>
            </a:r>
          </a:p>
          <a:p>
            <a:pPr lvl="1"/>
            <a:r>
              <a:rPr lang="en-US" sz="2300">
                <a:sym typeface="Wingdings" pitchFamily="2" charset="2"/>
              </a:rPr>
              <a:t>Gangguan proses pikir misal Skizofrenia </a:t>
            </a:r>
          </a:p>
          <a:p>
            <a:pPr lvl="1"/>
            <a:r>
              <a:rPr lang="en-US" sz="2300">
                <a:sym typeface="Wingdings" pitchFamily="2" charset="2"/>
              </a:rPr>
              <a:t>Gangguan Manik/Episode Manik</a:t>
            </a:r>
          </a:p>
          <a:p>
            <a:pPr lvl="1"/>
            <a:r>
              <a:rPr lang="en-US" sz="2300">
                <a:sym typeface="Wingdings" pitchFamily="2" charset="2"/>
              </a:rPr>
              <a:t>Depresi Agitatif/Episode Depresi</a:t>
            </a:r>
          </a:p>
          <a:p>
            <a:pPr lvl="1"/>
            <a:r>
              <a:rPr lang="en-US" sz="2300">
                <a:sym typeface="Wingdings" pitchFamily="2" charset="2"/>
              </a:rPr>
              <a:t>Gangguan Cemas</a:t>
            </a:r>
          </a:p>
          <a:p>
            <a:pPr lvl="1"/>
            <a:r>
              <a:rPr lang="en-US" sz="2300">
                <a:sym typeface="Wingdings" pitchFamily="2" charset="2"/>
              </a:rPr>
              <a:t>Reaksi Ekstra Piramidal</a:t>
            </a:r>
            <a:r>
              <a:rPr lang="en-US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Ctr="0"/>
          <a:lstStyle/>
          <a:p>
            <a:pPr algn="l"/>
            <a:r>
              <a:rPr lang="en-US" sz="3200"/>
              <a:t>Tanda-tanda adanya perilaku kekerasan yang mengancam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Kata-kata keras/kasar atau ancaman akan kekerasan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Perilaku agitatif 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Membawa benda-benda tajam atau senjata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Adanya pikiran dan perilaku paranoid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Adanya penyalah gunaan zat/intoksikasi alkohol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Adanya halusinasi dengar yang memerintahkan untuk melakukan tindak kekerasan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Kegelisahan katatonik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Episode Manik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Episode Depresi Agitatif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Gangguan Kepribadian tertentu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Adanya penyakit di Otak ( terutama di lobus frontal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148</TotalTime>
  <Words>524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Orbit</vt:lpstr>
      <vt:lpstr>Kegawatdaruratan Psikiatri &amp; Tatalaksana</vt:lpstr>
      <vt:lpstr>Pengertian</vt:lpstr>
      <vt:lpstr>Bunuh diri</vt:lpstr>
      <vt:lpstr>Slide 4</vt:lpstr>
      <vt:lpstr>Hal-hal yang perlu diperhatikan untuk menduga adanya resiko bunuh diri </vt:lpstr>
      <vt:lpstr>Tatalaksana</vt:lpstr>
      <vt:lpstr>Tindakan awal</vt:lpstr>
      <vt:lpstr>Perilaku kekerasan &amp; menyerang</vt:lpstr>
      <vt:lpstr>Tanda-tanda adanya perilaku kekerasan yang mengancam </vt:lpstr>
      <vt:lpstr>Hal yang perlu diperhatikan</vt:lpstr>
      <vt:lpstr>Dokter keluarga/dokter umum</vt:lpstr>
      <vt:lpstr>Slide 12</vt:lpstr>
    </vt:vector>
  </TitlesOfParts>
  <Company>IPD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Kegawatdaruratan Psikiatri &amp; Tatalaksana</dc:title>
  <dc:creator>Didi</dc:creator>
  <cp:lastModifiedBy>user</cp:lastModifiedBy>
  <cp:revision>6</cp:revision>
  <dcterms:created xsi:type="dcterms:W3CDTF">2007-10-26T15:10:43Z</dcterms:created>
  <dcterms:modified xsi:type="dcterms:W3CDTF">2001-12-31T22:11:34Z</dcterms:modified>
</cp:coreProperties>
</file>